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0" r:id="rId4"/>
    <p:sldId id="295" r:id="rId5"/>
    <p:sldId id="265" r:id="rId6"/>
    <p:sldId id="296" r:id="rId7"/>
    <p:sldId id="266" r:id="rId8"/>
    <p:sldId id="258" r:id="rId9"/>
    <p:sldId id="292" r:id="rId10"/>
    <p:sldId id="294" r:id="rId11"/>
    <p:sldId id="269" r:id="rId12"/>
    <p:sldId id="293" r:id="rId13"/>
    <p:sldId id="270" r:id="rId14"/>
    <p:sldId id="259" r:id="rId15"/>
    <p:sldId id="286" r:id="rId16"/>
    <p:sldId id="297" r:id="rId17"/>
    <p:sldId id="298" r:id="rId18"/>
    <p:sldId id="273" r:id="rId19"/>
    <p:sldId id="260" r:id="rId20"/>
    <p:sldId id="271" r:id="rId21"/>
    <p:sldId id="299" r:id="rId22"/>
    <p:sldId id="272" r:id="rId23"/>
    <p:sldId id="300" r:id="rId24"/>
    <p:sldId id="274" r:id="rId25"/>
    <p:sldId id="261" r:id="rId26"/>
    <p:sldId id="285" r:id="rId27"/>
    <p:sldId id="301" r:id="rId28"/>
    <p:sldId id="302" r:id="rId29"/>
    <p:sldId id="275" r:id="rId30"/>
    <p:sldId id="262" r:id="rId31"/>
    <p:sldId id="284" r:id="rId32"/>
    <p:sldId id="303" r:id="rId33"/>
    <p:sldId id="304" r:id="rId34"/>
    <p:sldId id="307" r:id="rId35"/>
    <p:sldId id="276" r:id="rId36"/>
    <p:sldId id="263" r:id="rId37"/>
    <p:sldId id="287" r:id="rId38"/>
    <p:sldId id="305" r:id="rId39"/>
    <p:sldId id="306" r:id="rId40"/>
    <p:sldId id="277" r:id="rId41"/>
    <p:sldId id="27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8" d="100"/>
          <a:sy n="98" d="100"/>
        </p:scale>
        <p:origin x="936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4402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075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21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98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514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251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50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6338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9738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85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775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7050E-1713-4B34-B4EC-99B02DEA913C}" type="datetimeFigureOut">
              <a:rPr lang="en-GB" smtClean="0"/>
              <a:t>30/03/2023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65E3C-7E37-465A-A319-6561638119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6789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>
                <a:solidFill>
                  <a:srgbClr val="0070C0"/>
                </a:solidFill>
              </a:rPr>
              <a:t>BM424 Clinical Microbiology</a:t>
            </a:r>
            <a:br>
              <a:rPr lang="en-GB" b="1" dirty="0" smtClean="0">
                <a:solidFill>
                  <a:srgbClr val="0070C0"/>
                </a:solidFill>
              </a:rPr>
            </a:br>
            <a:r>
              <a:rPr lang="en-GB" b="1" dirty="0" smtClean="0">
                <a:solidFill>
                  <a:srgbClr val="0070C0"/>
                </a:solidFill>
              </a:rPr>
              <a:t>Workshops: Pandemic Response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Workshop 5</a:t>
            </a:r>
          </a:p>
          <a:p>
            <a:r>
              <a:rPr lang="en-GB" dirty="0" err="1" smtClean="0"/>
              <a:t>Dr.</a:t>
            </a:r>
            <a:r>
              <a:rPr lang="en-GB" dirty="0" smtClean="0"/>
              <a:t> Morgan Feeney and </a:t>
            </a:r>
            <a:r>
              <a:rPr lang="en-GB" dirty="0" err="1" smtClean="0"/>
              <a:t>Dr.</a:t>
            </a:r>
            <a:r>
              <a:rPr lang="en-GB" dirty="0" smtClean="0"/>
              <a:t> Arnaud Javelle</a:t>
            </a:r>
          </a:p>
          <a:p>
            <a:r>
              <a:rPr lang="en-GB" dirty="0" smtClean="0"/>
              <a:t>2023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3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6" y="1328583"/>
            <a:ext cx="8897474" cy="549226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72" y="111789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B: Influenza A in </a:t>
            </a:r>
            <a:r>
              <a:rPr lang="en-GB" b="1" dirty="0" err="1" smtClean="0">
                <a:solidFill>
                  <a:srgbClr val="0070C0"/>
                </a:solidFill>
              </a:rPr>
              <a:t>Baltyre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0037" y="1656985"/>
            <a:ext cx="3166562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prevention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Animal testing and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Communications campaign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393202" y="2597389"/>
            <a:ext cx="494962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Communications/town hall meeting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School infection prevention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Animal testing and isolation, partial animal culls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prevention measures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69564" y="3244439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580851" y="4513942"/>
            <a:ext cx="4440280" cy="16267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535134" y="4114686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16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7541" t="15333" r="25583" b="19333"/>
          <a:stretch/>
        </p:blipFill>
        <p:spPr>
          <a:xfrm>
            <a:off x="3150705" y="1480311"/>
            <a:ext cx="6428266" cy="50397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Identification of influenza-infected animals in </a:t>
            </a:r>
            <a:r>
              <a:rPr lang="en-GB" b="1" dirty="0" err="1" smtClean="0">
                <a:solidFill>
                  <a:srgbClr val="0070C0"/>
                </a:solidFill>
              </a:rPr>
              <a:t>Baltyre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82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6" y="1328583"/>
            <a:ext cx="8897474" cy="549226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72" y="111789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B: Influenza A in </a:t>
            </a:r>
            <a:r>
              <a:rPr lang="en-GB" b="1" dirty="0" err="1" smtClean="0">
                <a:solidFill>
                  <a:srgbClr val="0070C0"/>
                </a:solidFill>
              </a:rPr>
              <a:t>Baltyre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0037" y="1656985"/>
            <a:ext cx="3166562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prevention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Animal testing and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Communications campaign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6393202" y="2597389"/>
            <a:ext cx="4949625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Communications/town hall meeting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School infection prevention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Animal testing and isolation, partial animal culls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prevention measures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69564" y="3244439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535134" y="4114686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87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Evaluation of </a:t>
            </a:r>
            <a:r>
              <a:rPr lang="en-GB" b="1" dirty="0" err="1" smtClean="0">
                <a:solidFill>
                  <a:srgbClr val="0070C0"/>
                </a:solidFill>
              </a:rPr>
              <a:t>Baltyre</a:t>
            </a:r>
            <a:r>
              <a:rPr lang="en-GB" b="1" dirty="0" smtClean="0">
                <a:solidFill>
                  <a:srgbClr val="0070C0"/>
                </a:solidFill>
              </a:rPr>
              <a:t> pandemic management?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went well? </a:t>
            </a:r>
          </a:p>
          <a:p>
            <a:endParaRPr lang="en-GB" dirty="0" smtClean="0"/>
          </a:p>
          <a:p>
            <a:r>
              <a:rPr lang="en-GB" dirty="0" smtClean="0"/>
              <a:t>What could have gone better?</a:t>
            </a:r>
          </a:p>
          <a:p>
            <a:endParaRPr lang="en-GB" dirty="0" smtClean="0"/>
          </a:p>
          <a:p>
            <a:r>
              <a:rPr lang="en-GB" dirty="0" smtClean="0"/>
              <a:t>What other actions should have been taken (if any)?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52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C: MRSA in </a:t>
            </a:r>
            <a:r>
              <a:rPr lang="en-GB" b="1" dirty="0" err="1" smtClean="0">
                <a:solidFill>
                  <a:srgbClr val="0070C0"/>
                </a:solidFill>
              </a:rPr>
              <a:t>Malleith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408" y="1825625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7" y="1825625"/>
            <a:ext cx="4206719" cy="439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6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47" y="1260958"/>
            <a:ext cx="9067209" cy="5597042"/>
          </a:xfrm>
        </p:spPr>
      </p:pic>
      <p:sp>
        <p:nvSpPr>
          <p:cNvPr id="4" name="TextBox 3"/>
          <p:cNvSpPr txBox="1"/>
          <p:nvPr/>
        </p:nvSpPr>
        <p:spPr>
          <a:xfrm>
            <a:off x="1906963" y="1765695"/>
            <a:ext cx="4139082" cy="203132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Shut down/cancel public gatherings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Communications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Track and trace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Supply disinfectants to local businesses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control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Patient/source testing/identification</a:t>
            </a:r>
            <a:endParaRPr lang="en-GB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28548" y="365125"/>
            <a:ext cx="116671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smtClean="0">
                <a:solidFill>
                  <a:srgbClr val="0070C0"/>
                </a:solidFill>
              </a:rPr>
              <a:t>Scenario C: MRSA in Malleith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379260" y="4348263"/>
            <a:ext cx="6230587" cy="181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50076" y="4076297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41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47" y="1260958"/>
            <a:ext cx="9067209" cy="5597042"/>
          </a:xfrm>
        </p:spPr>
      </p:pic>
      <p:sp>
        <p:nvSpPr>
          <p:cNvPr id="4" name="TextBox 3"/>
          <p:cNvSpPr txBox="1"/>
          <p:nvPr/>
        </p:nvSpPr>
        <p:spPr>
          <a:xfrm>
            <a:off x="1906963" y="1765695"/>
            <a:ext cx="4139082" cy="203132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Shut down/cancel public gatherings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Communications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Track and trace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Supply disinfectants to local businesses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control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Patient/source testing/identification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79052" y="3018180"/>
            <a:ext cx="4549707" cy="17543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Travel restrictions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Close venues such as pubs, gyms,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Media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Investigate suspected 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Continue hospital control measures, testing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50076" y="4076297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28548" y="365125"/>
            <a:ext cx="116671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smtClean="0">
                <a:solidFill>
                  <a:srgbClr val="0070C0"/>
                </a:solidFill>
              </a:rPr>
              <a:t>Scenario C: MRSA in Malleith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997405" y="4863830"/>
            <a:ext cx="4186525" cy="1043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062147" y="4772506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97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47" y="1260958"/>
            <a:ext cx="9067209" cy="5597042"/>
          </a:xfrm>
        </p:spPr>
      </p:pic>
      <p:sp>
        <p:nvSpPr>
          <p:cNvPr id="4" name="TextBox 3"/>
          <p:cNvSpPr txBox="1"/>
          <p:nvPr/>
        </p:nvSpPr>
        <p:spPr>
          <a:xfrm>
            <a:off x="1906963" y="1765695"/>
            <a:ext cx="4139082" cy="203132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Shut down/cancel public gatherings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Communications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Track and trace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Supply disinfectants to local businesses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control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Patient/source testing/identification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279052" y="3018180"/>
            <a:ext cx="4549707" cy="17543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Travel restrictions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Close venues such as pubs, gyms, etc.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Media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Investigate suspected 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Continue hospital control measures, testing</a:t>
            </a: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350076" y="4076297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062147" y="4772506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228548" y="365125"/>
            <a:ext cx="116671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smtClean="0">
                <a:solidFill>
                  <a:srgbClr val="0070C0"/>
                </a:solidFill>
              </a:rPr>
              <a:t>Scenario C: MRSA in Malleith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3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Evaluation of </a:t>
            </a:r>
            <a:r>
              <a:rPr lang="en-GB" b="1" dirty="0" err="1" smtClean="0">
                <a:solidFill>
                  <a:srgbClr val="0070C0"/>
                </a:solidFill>
              </a:rPr>
              <a:t>Malleith</a:t>
            </a:r>
            <a:r>
              <a:rPr lang="en-GB" b="1" dirty="0" smtClean="0">
                <a:solidFill>
                  <a:srgbClr val="0070C0"/>
                </a:solidFill>
              </a:rPr>
              <a:t> pandemic management?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went well? </a:t>
            </a:r>
          </a:p>
          <a:p>
            <a:endParaRPr lang="en-GB" dirty="0" smtClean="0"/>
          </a:p>
          <a:p>
            <a:r>
              <a:rPr lang="en-GB" dirty="0" smtClean="0"/>
              <a:t>What could have gone better?</a:t>
            </a:r>
          </a:p>
          <a:p>
            <a:endParaRPr lang="en-GB" dirty="0" smtClean="0"/>
          </a:p>
          <a:p>
            <a:r>
              <a:rPr lang="en-GB" dirty="0" smtClean="0"/>
              <a:t>What other actions should have been taken (if any)?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966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D: </a:t>
            </a:r>
            <a:r>
              <a:rPr lang="en-GB" b="1" i="1" dirty="0" smtClean="0">
                <a:solidFill>
                  <a:srgbClr val="0070C0"/>
                </a:solidFill>
              </a:rPr>
              <a:t>Campylobacter </a:t>
            </a:r>
            <a:r>
              <a:rPr lang="en-GB" b="1" i="1" dirty="0" err="1" smtClean="0">
                <a:solidFill>
                  <a:srgbClr val="0070C0"/>
                </a:solidFill>
              </a:rPr>
              <a:t>jejuni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Rosblane</a:t>
            </a:r>
            <a:endParaRPr lang="en-GB" b="1" i="1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6" y="2213361"/>
            <a:ext cx="5894744" cy="400842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725" y="2213361"/>
            <a:ext cx="4008426" cy="400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3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A: </a:t>
            </a:r>
            <a:r>
              <a:rPr lang="en-GB" b="1" i="1" dirty="0" smtClean="0">
                <a:solidFill>
                  <a:srgbClr val="0070C0"/>
                </a:solidFill>
              </a:rPr>
              <a:t>Legionella </a:t>
            </a:r>
            <a:r>
              <a:rPr lang="en-GB" b="1" i="1" dirty="0" err="1" smtClean="0">
                <a:solidFill>
                  <a:srgbClr val="0070C0"/>
                </a:solidFill>
              </a:rPr>
              <a:t>pneumophila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Inverkeld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924" y="2355464"/>
            <a:ext cx="4351338" cy="435133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8" y="1690688"/>
            <a:ext cx="5142367" cy="348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19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6"/>
          <a:stretch/>
        </p:blipFill>
        <p:spPr>
          <a:xfrm>
            <a:off x="1671906" y="1412487"/>
            <a:ext cx="8915814" cy="5416330"/>
          </a:xfrm>
        </p:spPr>
      </p:pic>
      <p:sp>
        <p:nvSpPr>
          <p:cNvPr id="4" name="TextBox 3"/>
          <p:cNvSpPr txBox="1"/>
          <p:nvPr/>
        </p:nvSpPr>
        <p:spPr>
          <a:xfrm>
            <a:off x="2557387" y="1187831"/>
            <a:ext cx="3710097" cy="230832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health announcement (food safety)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GPs advised on </a:t>
            </a:r>
            <a:r>
              <a:rPr lang="en-GB" dirty="0" err="1" smtClean="0"/>
              <a:t>abx</a:t>
            </a:r>
            <a:r>
              <a:rPr lang="en-GB" dirty="0" smtClean="0"/>
              <a:t> Rx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 food supply chain for </a:t>
            </a:r>
            <a:r>
              <a:rPr lang="en-GB" i="1" dirty="0" smtClean="0"/>
              <a:t>C. </a:t>
            </a:r>
            <a:r>
              <a:rPr lang="en-GB" i="1" dirty="0" err="1" smtClean="0"/>
              <a:t>jejuni</a:t>
            </a:r>
            <a:endParaRPr lang="en-GB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Track and trace/map cases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control measures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05942" y="-35680"/>
            <a:ext cx="116671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70C0"/>
                </a:solidFill>
              </a:rPr>
              <a:t>Scenario D: </a:t>
            </a:r>
            <a:r>
              <a:rPr lang="en-GB" b="1" i="1" dirty="0" smtClean="0">
                <a:solidFill>
                  <a:srgbClr val="0070C0"/>
                </a:solidFill>
              </a:rPr>
              <a:t>Campylobacter </a:t>
            </a:r>
            <a:r>
              <a:rPr lang="en-GB" b="1" i="1" dirty="0" err="1" smtClean="0">
                <a:solidFill>
                  <a:srgbClr val="0070C0"/>
                </a:solidFill>
              </a:rPr>
              <a:t>jejuni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Rosblane</a:t>
            </a:r>
            <a:endParaRPr lang="en-GB" b="1" i="1" dirty="0">
              <a:solidFill>
                <a:srgbClr val="0070C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36449" y="3844976"/>
            <a:ext cx="6230587" cy="229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97537" y="354479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3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6"/>
          <a:stretch/>
        </p:blipFill>
        <p:spPr>
          <a:xfrm>
            <a:off x="1671906" y="1412487"/>
            <a:ext cx="8915814" cy="5416330"/>
          </a:xfrm>
        </p:spPr>
      </p:pic>
      <p:sp>
        <p:nvSpPr>
          <p:cNvPr id="4" name="TextBox 3"/>
          <p:cNvSpPr txBox="1"/>
          <p:nvPr/>
        </p:nvSpPr>
        <p:spPr>
          <a:xfrm>
            <a:off x="2557387" y="1187831"/>
            <a:ext cx="3710097" cy="230832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health announcement (food safety)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GPs advised on </a:t>
            </a:r>
            <a:r>
              <a:rPr lang="en-GB" dirty="0" err="1" smtClean="0"/>
              <a:t>abx</a:t>
            </a:r>
            <a:r>
              <a:rPr lang="en-GB" dirty="0" smtClean="0"/>
              <a:t> Rx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 food supply chain for </a:t>
            </a:r>
            <a:r>
              <a:rPr lang="en-GB" i="1" dirty="0" smtClean="0"/>
              <a:t>C. </a:t>
            </a:r>
            <a:r>
              <a:rPr lang="en-GB" i="1" dirty="0" err="1" smtClean="0"/>
              <a:t>jejuni</a:t>
            </a:r>
            <a:endParaRPr lang="en-GB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Track and trace/map cases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control measures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7484" y="2827732"/>
            <a:ext cx="4023730" cy="17543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Close and clean positive test locations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 and recall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health announcement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Track and trace – foods consumed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GP advice/farmer survey – </a:t>
            </a:r>
            <a:r>
              <a:rPr lang="en-GB" dirty="0" err="1" smtClean="0"/>
              <a:t>abx</a:t>
            </a:r>
            <a:r>
              <a:rPr lang="en-GB" dirty="0" smtClean="0"/>
              <a:t> use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97537" y="354479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305942" y="-35680"/>
            <a:ext cx="116671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70C0"/>
                </a:solidFill>
              </a:rPr>
              <a:t>Scenario D: </a:t>
            </a:r>
            <a:r>
              <a:rPr lang="en-GB" b="1" i="1" dirty="0" smtClean="0">
                <a:solidFill>
                  <a:srgbClr val="0070C0"/>
                </a:solidFill>
              </a:rPr>
              <a:t>Campylobacter </a:t>
            </a:r>
            <a:r>
              <a:rPr lang="en-GB" b="1" i="1" dirty="0" err="1" smtClean="0">
                <a:solidFill>
                  <a:srgbClr val="0070C0"/>
                </a:solidFill>
              </a:rPr>
              <a:t>jejuni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Rosblane</a:t>
            </a:r>
            <a:endParaRPr lang="en-GB" b="1" i="1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10494" y="5184842"/>
            <a:ext cx="3870716" cy="7224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361854" y="471321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496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629" y="48078"/>
            <a:ext cx="10515600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Epidemiology of </a:t>
            </a:r>
            <a:r>
              <a:rPr lang="en-GB" b="1" i="1" dirty="0" smtClean="0">
                <a:solidFill>
                  <a:srgbClr val="0070C0"/>
                </a:solidFill>
              </a:rPr>
              <a:t>C. </a:t>
            </a:r>
            <a:r>
              <a:rPr lang="en-GB" b="1" i="1" dirty="0" err="1" smtClean="0">
                <a:solidFill>
                  <a:srgbClr val="0070C0"/>
                </a:solidFill>
              </a:rPr>
              <a:t>jejuni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infections in </a:t>
            </a:r>
            <a:r>
              <a:rPr lang="en-GB" b="1" dirty="0" err="1" smtClean="0">
                <a:solidFill>
                  <a:srgbClr val="0070C0"/>
                </a:solidFill>
              </a:rPr>
              <a:t>Rosblane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15" y="2115910"/>
            <a:ext cx="7735712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698" t="13563" r="44127" b="8554"/>
          <a:stretch/>
        </p:blipFill>
        <p:spPr>
          <a:xfrm>
            <a:off x="508000" y="1373641"/>
            <a:ext cx="3379771" cy="52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4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6"/>
          <a:stretch/>
        </p:blipFill>
        <p:spPr>
          <a:xfrm>
            <a:off x="1671906" y="1412487"/>
            <a:ext cx="8915814" cy="5416330"/>
          </a:xfrm>
        </p:spPr>
      </p:pic>
      <p:sp>
        <p:nvSpPr>
          <p:cNvPr id="4" name="TextBox 3"/>
          <p:cNvSpPr txBox="1"/>
          <p:nvPr/>
        </p:nvSpPr>
        <p:spPr>
          <a:xfrm>
            <a:off x="2557387" y="1187831"/>
            <a:ext cx="3710097" cy="230832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health announcement (food safety)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GPs advised on </a:t>
            </a:r>
            <a:r>
              <a:rPr lang="en-GB" dirty="0" err="1" smtClean="0"/>
              <a:t>abx</a:t>
            </a:r>
            <a:r>
              <a:rPr lang="en-GB" dirty="0" smtClean="0"/>
              <a:t> Rx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 food supply chain for </a:t>
            </a:r>
            <a:r>
              <a:rPr lang="en-GB" i="1" dirty="0" smtClean="0"/>
              <a:t>C. </a:t>
            </a:r>
            <a:r>
              <a:rPr lang="en-GB" i="1" dirty="0" err="1" smtClean="0"/>
              <a:t>jejuni</a:t>
            </a:r>
            <a:endParaRPr lang="en-GB" dirty="0" smtClean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Track and trace/map cases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control measures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67484" y="2827732"/>
            <a:ext cx="4023730" cy="17543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Close and clean positive test locations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 and recall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health announcement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Track and trace – foods consumed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GP advice/farmer survey – </a:t>
            </a:r>
            <a:r>
              <a:rPr lang="en-GB" dirty="0" err="1" smtClean="0"/>
              <a:t>abx</a:t>
            </a:r>
            <a:r>
              <a:rPr lang="en-GB" dirty="0" smtClean="0"/>
              <a:t> use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797537" y="354479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/>
          <p:cNvSpPr txBox="1">
            <a:spLocks/>
          </p:cNvSpPr>
          <p:nvPr/>
        </p:nvSpPr>
        <p:spPr>
          <a:xfrm>
            <a:off x="305942" y="-35680"/>
            <a:ext cx="116671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 smtClean="0">
                <a:solidFill>
                  <a:srgbClr val="0070C0"/>
                </a:solidFill>
              </a:rPr>
              <a:t>Scenario D: </a:t>
            </a:r>
            <a:r>
              <a:rPr lang="en-GB" b="1" i="1" dirty="0" smtClean="0">
                <a:solidFill>
                  <a:srgbClr val="0070C0"/>
                </a:solidFill>
              </a:rPr>
              <a:t>Campylobacter </a:t>
            </a:r>
            <a:r>
              <a:rPr lang="en-GB" b="1" i="1" dirty="0" err="1" smtClean="0">
                <a:solidFill>
                  <a:srgbClr val="0070C0"/>
                </a:solidFill>
              </a:rPr>
              <a:t>jejuni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Rosblane</a:t>
            </a:r>
            <a:endParaRPr lang="en-GB" b="1" i="1" dirty="0">
              <a:solidFill>
                <a:srgbClr val="0070C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361854" y="471321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11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Evaluation of </a:t>
            </a:r>
            <a:r>
              <a:rPr lang="en-GB" b="1" dirty="0" err="1" smtClean="0">
                <a:solidFill>
                  <a:srgbClr val="0070C0"/>
                </a:solidFill>
              </a:rPr>
              <a:t>Rosblane</a:t>
            </a:r>
            <a:r>
              <a:rPr lang="en-GB" b="1" dirty="0" smtClean="0">
                <a:solidFill>
                  <a:srgbClr val="0070C0"/>
                </a:solidFill>
              </a:rPr>
              <a:t> pandemic management?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went well? </a:t>
            </a:r>
          </a:p>
          <a:p>
            <a:endParaRPr lang="en-GB" dirty="0" smtClean="0"/>
          </a:p>
          <a:p>
            <a:r>
              <a:rPr lang="en-GB" dirty="0" smtClean="0"/>
              <a:t>What could have gone better?</a:t>
            </a:r>
          </a:p>
          <a:p>
            <a:endParaRPr lang="en-GB" dirty="0" smtClean="0"/>
          </a:p>
          <a:p>
            <a:r>
              <a:rPr lang="en-GB" dirty="0" smtClean="0"/>
              <a:t>What other actions should have been taken (if any)?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4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E: </a:t>
            </a:r>
            <a:r>
              <a:rPr lang="en-GB" b="1" i="1" dirty="0" smtClean="0">
                <a:solidFill>
                  <a:srgbClr val="0070C0"/>
                </a:solidFill>
              </a:rPr>
              <a:t>Listeria </a:t>
            </a:r>
            <a:r>
              <a:rPr lang="en-GB" b="1" i="1" dirty="0" err="1" smtClean="0">
                <a:solidFill>
                  <a:srgbClr val="0070C0"/>
                </a:solidFill>
              </a:rPr>
              <a:t>monocytogenes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Rosmakirk</a:t>
            </a:r>
            <a:endParaRPr lang="en-GB" b="1" i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02" y="1690688"/>
            <a:ext cx="4074692" cy="470918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981" y="1690688"/>
            <a:ext cx="4709181" cy="47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40" y="1302685"/>
            <a:ext cx="8999612" cy="5555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19" y="24868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E: </a:t>
            </a:r>
            <a:r>
              <a:rPr lang="en-GB" b="1" i="1" dirty="0" smtClean="0">
                <a:solidFill>
                  <a:srgbClr val="0070C0"/>
                </a:solidFill>
              </a:rPr>
              <a:t>Listeria </a:t>
            </a:r>
            <a:r>
              <a:rPr lang="en-GB" b="1" i="1" dirty="0" err="1" smtClean="0">
                <a:solidFill>
                  <a:srgbClr val="0070C0"/>
                </a:solidFill>
              </a:rPr>
              <a:t>monocytogenes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Rosmakirk</a:t>
            </a:r>
            <a:endParaRPr lang="en-GB" b="1" i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7605" y="1069054"/>
            <a:ext cx="4424481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awareness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Remove and test suspicious food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Recall contaminated food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 food sources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329022" y="2711976"/>
            <a:ext cx="6230587" cy="3358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300822" y="2546382"/>
            <a:ext cx="18472" cy="3311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280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40" y="1302685"/>
            <a:ext cx="8999612" cy="5555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19" y="24868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E: </a:t>
            </a:r>
            <a:r>
              <a:rPr lang="en-GB" b="1" i="1" dirty="0" smtClean="0">
                <a:solidFill>
                  <a:srgbClr val="0070C0"/>
                </a:solidFill>
              </a:rPr>
              <a:t>Listeria </a:t>
            </a:r>
            <a:r>
              <a:rPr lang="en-GB" b="1" i="1" dirty="0" err="1" smtClean="0">
                <a:solidFill>
                  <a:srgbClr val="0070C0"/>
                </a:solidFill>
              </a:rPr>
              <a:t>monocytogenes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Rosmakirk</a:t>
            </a:r>
            <a:endParaRPr lang="en-GB" b="1" i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7605" y="1069054"/>
            <a:ext cx="4424481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awareness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Remove and test suspicious food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Recall contaminated food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 food sources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33118" y="2882784"/>
            <a:ext cx="4943469" cy="17543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Continue ad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Disinfect stores/contact areas and retest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Swab testing kits for stores and product 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Ampicillin for vulnerable patients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Continue frequent testing of food suppliers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300822" y="2546382"/>
            <a:ext cx="18472" cy="3311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33084" y="5097293"/>
            <a:ext cx="4318942" cy="10019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913628" y="4633738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273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040" y="1302685"/>
            <a:ext cx="8999612" cy="5555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519" y="24868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E: </a:t>
            </a:r>
            <a:r>
              <a:rPr lang="en-GB" b="1" i="1" dirty="0" smtClean="0">
                <a:solidFill>
                  <a:srgbClr val="0070C0"/>
                </a:solidFill>
              </a:rPr>
              <a:t>Listeria </a:t>
            </a:r>
            <a:r>
              <a:rPr lang="en-GB" b="1" i="1" dirty="0" err="1" smtClean="0">
                <a:solidFill>
                  <a:srgbClr val="0070C0"/>
                </a:solidFill>
              </a:rPr>
              <a:t>monocytogenes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Rosmakirk</a:t>
            </a:r>
            <a:endParaRPr lang="en-GB" b="1" i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7605" y="1069054"/>
            <a:ext cx="4424481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awareness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Remove and test suspicious food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Recall contaminated food products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 food sources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33118" y="2882784"/>
            <a:ext cx="4943469" cy="17543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Continue ad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Disinfect stores/contact areas and retest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Swab testing kits for stores and product 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Ampicillin for vulnerable patients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Continue frequent testing of food suppliers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300822" y="2546382"/>
            <a:ext cx="18472" cy="3311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913628" y="4633738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688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Evaluation of </a:t>
            </a:r>
            <a:r>
              <a:rPr lang="en-GB" b="1" dirty="0" err="1" smtClean="0">
                <a:solidFill>
                  <a:srgbClr val="0070C0"/>
                </a:solidFill>
              </a:rPr>
              <a:t>Rosmakirk</a:t>
            </a:r>
            <a:r>
              <a:rPr lang="en-GB" b="1" dirty="0" smtClean="0">
                <a:solidFill>
                  <a:srgbClr val="0070C0"/>
                </a:solidFill>
              </a:rPr>
              <a:t> pandemic management?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went well? </a:t>
            </a:r>
          </a:p>
          <a:p>
            <a:endParaRPr lang="en-GB" dirty="0" smtClean="0"/>
          </a:p>
          <a:p>
            <a:r>
              <a:rPr lang="en-GB" dirty="0" smtClean="0"/>
              <a:t>What could have gone better?</a:t>
            </a:r>
          </a:p>
          <a:p>
            <a:endParaRPr lang="en-GB" dirty="0" smtClean="0"/>
          </a:p>
          <a:p>
            <a:r>
              <a:rPr lang="en-GB" dirty="0" smtClean="0"/>
              <a:t>What other actions should have been taken (if any)?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134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91" y="1116884"/>
            <a:ext cx="9294646" cy="573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66" y="27200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A: </a:t>
            </a:r>
            <a:r>
              <a:rPr lang="en-GB" b="1" i="1" dirty="0" smtClean="0">
                <a:solidFill>
                  <a:srgbClr val="0070C0"/>
                </a:solidFill>
              </a:rPr>
              <a:t>Legionella </a:t>
            </a:r>
            <a:r>
              <a:rPr lang="en-GB" b="1" i="1" dirty="0" err="1" smtClean="0">
                <a:solidFill>
                  <a:srgbClr val="0070C0"/>
                </a:solidFill>
              </a:rPr>
              <a:t>pneumophila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Inverkeld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43927" y="301105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12945" y="1116884"/>
            <a:ext cx="3303020" cy="17543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announcement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Epidemiological questionnaire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Investigation of water 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Treatment of patients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Treatment of water sources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977741" y="3611418"/>
            <a:ext cx="6230587" cy="229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23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G: XDR Tb in </a:t>
            </a:r>
            <a:r>
              <a:rPr lang="en-GB" b="1" dirty="0" err="1" smtClean="0">
                <a:solidFill>
                  <a:srgbClr val="0070C0"/>
                </a:solidFill>
              </a:rPr>
              <a:t>Glenleith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564" y="1896366"/>
            <a:ext cx="4083113" cy="408311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03" y="1896366"/>
            <a:ext cx="6337426" cy="40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93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41" y="1097763"/>
            <a:ext cx="9079444" cy="5604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81298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G: XDR Tb in </a:t>
            </a:r>
            <a:r>
              <a:rPr lang="en-GB" b="1" dirty="0" err="1" smtClean="0">
                <a:solidFill>
                  <a:srgbClr val="0070C0"/>
                </a:solidFill>
              </a:rPr>
              <a:t>Glenleith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1545" y="1370252"/>
            <a:ext cx="3288667" cy="230832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Mandate masks and social distancing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Hospital/drop-in clinic control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Awareness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Vaccination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Test, track, and trace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3344056" y="4118714"/>
            <a:ext cx="6230587" cy="1720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34328" y="4186808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52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41" y="1097763"/>
            <a:ext cx="9079444" cy="5604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81298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G: XDR Tb in </a:t>
            </a:r>
            <a:r>
              <a:rPr lang="en-GB" b="1" dirty="0" err="1" smtClean="0">
                <a:solidFill>
                  <a:srgbClr val="0070C0"/>
                </a:solidFill>
              </a:rPr>
              <a:t>Glenleith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34328" y="4186808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32910" y="2423326"/>
            <a:ext cx="4404475" cy="203132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Close restaurants and non-essential shops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Increased vaccination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Research new strain/potential therapies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Encourage social bubbles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Social distancing in shops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Non-essential travel prohibited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2061545" y="1370252"/>
            <a:ext cx="3288667" cy="230832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Mandate masks and social distancing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Hospital/drop-in clinic control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Awareness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Vaccination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Test, track, and trace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5979870" y="5175114"/>
            <a:ext cx="4291612" cy="732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40958" y="468539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01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41" y="1097763"/>
            <a:ext cx="9079444" cy="56045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81298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G: XDR Tb in </a:t>
            </a:r>
            <a:r>
              <a:rPr lang="en-GB" b="1" dirty="0" err="1" smtClean="0">
                <a:solidFill>
                  <a:srgbClr val="0070C0"/>
                </a:solidFill>
              </a:rPr>
              <a:t>Glenleith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334328" y="4186808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832910" y="2423326"/>
            <a:ext cx="4404475" cy="203132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Close restaurants and non-essential shops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Increased vaccination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Research new strain/potential therapies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Encourage social bubbles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Social distancing in shops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Non-essential travel prohibited</a:t>
            </a:r>
            <a:endParaRPr lang="en-GB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5940958" y="468539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61545" y="1370252"/>
            <a:ext cx="3288667" cy="230832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Mandate masks and social distancing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Hospital/drop-in clinic control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Awareness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Vaccination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Test, track, and trace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158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707" y="1768792"/>
            <a:ext cx="7947148" cy="4905646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G: XDR Tb in </a:t>
            </a:r>
            <a:r>
              <a:rPr lang="en-GB" b="1" dirty="0" err="1" smtClean="0">
                <a:solidFill>
                  <a:srgbClr val="0070C0"/>
                </a:solidFill>
              </a:rPr>
              <a:t>Glenleith</a:t>
            </a:r>
            <a:endParaRPr lang="en-GB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Evaluation of </a:t>
            </a:r>
            <a:r>
              <a:rPr lang="en-GB" b="1" dirty="0" err="1" smtClean="0">
                <a:solidFill>
                  <a:srgbClr val="0070C0"/>
                </a:solidFill>
              </a:rPr>
              <a:t>Glenleith</a:t>
            </a:r>
            <a:r>
              <a:rPr lang="en-GB" b="1" dirty="0" smtClean="0">
                <a:solidFill>
                  <a:srgbClr val="0070C0"/>
                </a:solidFill>
              </a:rPr>
              <a:t> pandemic management?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went well? </a:t>
            </a:r>
          </a:p>
          <a:p>
            <a:endParaRPr lang="en-GB" dirty="0" smtClean="0"/>
          </a:p>
          <a:p>
            <a:r>
              <a:rPr lang="en-GB" dirty="0" smtClean="0"/>
              <a:t>What could have gone better?</a:t>
            </a:r>
          </a:p>
          <a:p>
            <a:endParaRPr lang="en-GB" dirty="0" smtClean="0"/>
          </a:p>
          <a:p>
            <a:r>
              <a:rPr lang="en-GB" dirty="0" smtClean="0"/>
              <a:t>What other actions should have been taken (if any)?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608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</a:t>
            </a:r>
            <a:r>
              <a:rPr lang="en-GB" b="1" dirty="0" smtClean="0">
                <a:solidFill>
                  <a:srgbClr val="0070C0"/>
                </a:solidFill>
              </a:rPr>
              <a:t>H: </a:t>
            </a:r>
            <a:r>
              <a:rPr lang="en-GB" b="1" i="1" dirty="0" smtClean="0">
                <a:solidFill>
                  <a:srgbClr val="0070C0"/>
                </a:solidFill>
              </a:rPr>
              <a:t>Streptococcus </a:t>
            </a:r>
            <a:r>
              <a:rPr lang="en-GB" b="1" i="1" dirty="0" err="1" smtClean="0">
                <a:solidFill>
                  <a:srgbClr val="0070C0"/>
                </a:solidFill>
              </a:rPr>
              <a:t>pyogenes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Dalessie</a:t>
            </a:r>
            <a:endParaRPr lang="en-GB" b="1" i="1" dirty="0">
              <a:solidFill>
                <a:srgbClr val="0070C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33" y="1690687"/>
            <a:ext cx="4486275" cy="44862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1" y="1690688"/>
            <a:ext cx="4398309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06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26" y="1409519"/>
            <a:ext cx="8668952" cy="535120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16" y="4465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</a:t>
            </a:r>
            <a:r>
              <a:rPr lang="en-GB" b="1" dirty="0" smtClean="0">
                <a:solidFill>
                  <a:srgbClr val="0070C0"/>
                </a:solidFill>
              </a:rPr>
              <a:t>H: </a:t>
            </a:r>
            <a:r>
              <a:rPr lang="en-GB" b="1" i="1" dirty="0" smtClean="0">
                <a:solidFill>
                  <a:srgbClr val="0070C0"/>
                </a:solidFill>
              </a:rPr>
              <a:t>Streptococcus </a:t>
            </a:r>
            <a:r>
              <a:rPr lang="en-GB" b="1" i="1" dirty="0" err="1" smtClean="0">
                <a:solidFill>
                  <a:srgbClr val="0070C0"/>
                </a:solidFill>
              </a:rPr>
              <a:t>pyogenes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Dalessie</a:t>
            </a:r>
            <a:endParaRPr lang="en-GB" b="1" i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6814" y="1228390"/>
            <a:ext cx="3648499" cy="203132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School infection control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Masks/distancing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Contact tracing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Increased testing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Preventative </a:t>
            </a:r>
            <a:r>
              <a:rPr lang="en-GB" dirty="0" err="1" smtClean="0"/>
              <a:t>abx</a:t>
            </a:r>
            <a:r>
              <a:rPr lang="en-GB" dirty="0" smtClean="0"/>
              <a:t> for elderly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TV ad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3340501" y="3504414"/>
            <a:ext cx="6230587" cy="229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730" y="3336739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968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26" y="1409519"/>
            <a:ext cx="8668952" cy="535120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16" y="4465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</a:t>
            </a:r>
            <a:r>
              <a:rPr lang="en-GB" b="1" dirty="0" smtClean="0">
                <a:solidFill>
                  <a:srgbClr val="0070C0"/>
                </a:solidFill>
              </a:rPr>
              <a:t>H: </a:t>
            </a:r>
            <a:r>
              <a:rPr lang="en-GB" b="1" i="1" dirty="0" smtClean="0">
                <a:solidFill>
                  <a:srgbClr val="0070C0"/>
                </a:solidFill>
              </a:rPr>
              <a:t>Streptococcus </a:t>
            </a:r>
            <a:r>
              <a:rPr lang="en-GB" b="1" i="1" dirty="0" err="1" smtClean="0">
                <a:solidFill>
                  <a:srgbClr val="0070C0"/>
                </a:solidFill>
              </a:rPr>
              <a:t>pyogenes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Dalessie</a:t>
            </a:r>
            <a:endParaRPr lang="en-GB" b="1" i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6814" y="1228390"/>
            <a:ext cx="3648499" cy="203132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School infection control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Masks/distancing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Contact tracing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Increased testing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Preventative </a:t>
            </a:r>
            <a:r>
              <a:rPr lang="en-GB" dirty="0" err="1" smtClean="0"/>
              <a:t>abx</a:t>
            </a:r>
            <a:r>
              <a:rPr lang="en-GB" dirty="0" smtClean="0"/>
              <a:t> for elderly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TV ad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40226" y="3365923"/>
            <a:ext cx="3669338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Collect more epidemiological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relations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Increased contact tracing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Continue previous actions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730" y="3336739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11099" y="4509967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850011" y="5110330"/>
            <a:ext cx="4421471" cy="7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69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826" y="1409519"/>
            <a:ext cx="8668952" cy="535120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16" y="4465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</a:t>
            </a:r>
            <a:r>
              <a:rPr lang="en-GB" b="1" dirty="0" smtClean="0">
                <a:solidFill>
                  <a:srgbClr val="0070C0"/>
                </a:solidFill>
              </a:rPr>
              <a:t>H: </a:t>
            </a:r>
            <a:r>
              <a:rPr lang="en-GB" b="1" i="1" dirty="0" smtClean="0">
                <a:solidFill>
                  <a:srgbClr val="0070C0"/>
                </a:solidFill>
              </a:rPr>
              <a:t>Streptococcus </a:t>
            </a:r>
            <a:r>
              <a:rPr lang="en-GB" b="1" i="1" dirty="0" err="1" smtClean="0">
                <a:solidFill>
                  <a:srgbClr val="0070C0"/>
                </a:solidFill>
              </a:rPr>
              <a:t>pyogenes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Dalessie</a:t>
            </a:r>
            <a:endParaRPr lang="en-GB" b="1" i="1" dirty="0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86814" y="1228390"/>
            <a:ext cx="3648499" cy="2031325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School infection control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Masks/distancing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Contact tracing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Increased testing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Preventative </a:t>
            </a:r>
            <a:r>
              <a:rPr lang="en-GB" dirty="0" err="1" smtClean="0"/>
              <a:t>abx</a:t>
            </a:r>
            <a:r>
              <a:rPr lang="en-GB" dirty="0" smtClean="0"/>
              <a:t> for elderly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TV ad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6040226" y="3365923"/>
            <a:ext cx="3669338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Collect more epidemiological data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relations campaign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Increased contact tracing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Continue previous actions</a:t>
            </a: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76730" y="3336739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811099" y="4509967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00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91" y="1116884"/>
            <a:ext cx="9294646" cy="573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66" y="27200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A: </a:t>
            </a:r>
            <a:r>
              <a:rPr lang="en-GB" b="1" i="1" dirty="0" smtClean="0">
                <a:solidFill>
                  <a:srgbClr val="0070C0"/>
                </a:solidFill>
              </a:rPr>
              <a:t>Legionella </a:t>
            </a:r>
            <a:r>
              <a:rPr lang="en-GB" b="1" i="1" dirty="0" err="1" smtClean="0">
                <a:solidFill>
                  <a:srgbClr val="0070C0"/>
                </a:solidFill>
              </a:rPr>
              <a:t>pneumophila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Inverkeld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43927" y="301105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652161" y="4232234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12945" y="1116884"/>
            <a:ext cx="3303020" cy="17543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announcement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Epidemiological questionnaire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Investigation of water 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Treatment of patients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Treatment of water sources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38002" y="1679929"/>
            <a:ext cx="4121177" cy="230832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Switch off contaminated water 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 contaminated water sources (reopen when compliant)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announcement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Treatment of patients (switch antibiotics)</a:t>
            </a:r>
          </a:p>
          <a:p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6671461" y="5018521"/>
            <a:ext cx="3580409" cy="10339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6180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Evaluation of </a:t>
            </a:r>
            <a:r>
              <a:rPr lang="en-GB" b="1" dirty="0" err="1" smtClean="0">
                <a:solidFill>
                  <a:srgbClr val="0070C0"/>
                </a:solidFill>
              </a:rPr>
              <a:t>Dalessie</a:t>
            </a:r>
            <a:r>
              <a:rPr lang="en-GB" b="1" dirty="0" smtClean="0">
                <a:solidFill>
                  <a:srgbClr val="0070C0"/>
                </a:solidFill>
              </a:rPr>
              <a:t> pandemic management?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went well? </a:t>
            </a:r>
          </a:p>
          <a:p>
            <a:endParaRPr lang="en-GB" dirty="0" smtClean="0"/>
          </a:p>
          <a:p>
            <a:r>
              <a:rPr lang="en-GB" dirty="0" smtClean="0"/>
              <a:t>What could have gone better?</a:t>
            </a:r>
          </a:p>
          <a:p>
            <a:endParaRPr lang="en-GB" dirty="0" smtClean="0"/>
          </a:p>
          <a:p>
            <a:r>
              <a:rPr lang="en-GB" dirty="0" smtClean="0"/>
              <a:t>What other actions should have been taken (if any)?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23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Overview/lessons learned: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strategies work well for pandemic management? </a:t>
            </a:r>
          </a:p>
          <a:p>
            <a:r>
              <a:rPr lang="en-GB" dirty="0" smtClean="0"/>
              <a:t>Where/how can we improve the way we respond to pandemics? (Roles for new technology/innovations?)</a:t>
            </a:r>
          </a:p>
          <a:p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45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Identification of </a:t>
            </a:r>
            <a:r>
              <a:rPr lang="en-GB" b="1" i="1" dirty="0" smtClean="0">
                <a:solidFill>
                  <a:srgbClr val="0070C0"/>
                </a:solidFill>
              </a:rPr>
              <a:t>Legionella-</a:t>
            </a:r>
            <a:r>
              <a:rPr lang="en-GB" b="1" dirty="0" smtClean="0">
                <a:solidFill>
                  <a:srgbClr val="0070C0"/>
                </a:solidFill>
              </a:rPr>
              <a:t>contaminated water sources in </a:t>
            </a:r>
            <a:r>
              <a:rPr lang="en-GB" b="1" dirty="0" err="1" smtClean="0">
                <a:solidFill>
                  <a:srgbClr val="0070C0"/>
                </a:solidFill>
              </a:rPr>
              <a:t>Inverkeld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88" b="12192"/>
          <a:stretch/>
        </p:blipFill>
        <p:spPr>
          <a:xfrm>
            <a:off x="758267" y="1521152"/>
            <a:ext cx="9718930" cy="4084889"/>
          </a:xfrm>
        </p:spPr>
      </p:pic>
      <p:sp>
        <p:nvSpPr>
          <p:cNvPr id="7" name="Oval 6"/>
          <p:cNvSpPr/>
          <p:nvPr/>
        </p:nvSpPr>
        <p:spPr>
          <a:xfrm>
            <a:off x="7101555" y="1623701"/>
            <a:ext cx="273466" cy="28201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7375021" y="3607705"/>
            <a:ext cx="273466" cy="28201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108960" y="3562906"/>
            <a:ext cx="273466" cy="28201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5390973" y="4331294"/>
            <a:ext cx="273466" cy="28201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52703" y="2331578"/>
            <a:ext cx="273466" cy="28201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852444" y="2399946"/>
            <a:ext cx="273466" cy="282012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7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491" y="1116884"/>
            <a:ext cx="9294646" cy="573743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366" y="27200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A: </a:t>
            </a:r>
            <a:r>
              <a:rPr lang="en-GB" b="1" i="1" dirty="0" smtClean="0">
                <a:solidFill>
                  <a:srgbClr val="0070C0"/>
                </a:solidFill>
              </a:rPr>
              <a:t>Legionella </a:t>
            </a:r>
            <a:r>
              <a:rPr lang="en-GB" b="1" i="1" dirty="0" err="1" smtClean="0">
                <a:solidFill>
                  <a:srgbClr val="0070C0"/>
                </a:solidFill>
              </a:rPr>
              <a:t>pneumophila</a:t>
            </a:r>
            <a:r>
              <a:rPr lang="en-GB" b="1" i="1" dirty="0" smtClean="0">
                <a:solidFill>
                  <a:srgbClr val="0070C0"/>
                </a:solidFill>
              </a:rPr>
              <a:t> </a:t>
            </a:r>
            <a:r>
              <a:rPr lang="en-GB" b="1" dirty="0" smtClean="0">
                <a:solidFill>
                  <a:srgbClr val="0070C0"/>
                </a:solidFill>
              </a:rPr>
              <a:t>in </a:t>
            </a:r>
            <a:r>
              <a:rPr lang="en-GB" b="1" dirty="0" err="1" smtClean="0">
                <a:solidFill>
                  <a:srgbClr val="0070C0"/>
                </a:solidFill>
              </a:rPr>
              <a:t>Inverkeld</a:t>
            </a:r>
            <a:endParaRPr lang="en-GB" b="1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943927" y="3011055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652161" y="4232234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712945" y="1116884"/>
            <a:ext cx="3303020" cy="175432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announcement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Epidemiological questionnaire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Investigation of water 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Treatment of patients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Treatment of water sources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6538002" y="1679929"/>
            <a:ext cx="4121177" cy="230832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2: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Switch off contaminated water sources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 contaminated water sources (reopen when compliant)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Public announcement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Treatment of patients (switch antibiotics)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6864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Evaluation of </a:t>
            </a:r>
            <a:r>
              <a:rPr lang="en-GB" b="1" dirty="0" err="1" smtClean="0">
                <a:solidFill>
                  <a:srgbClr val="0070C0"/>
                </a:solidFill>
              </a:rPr>
              <a:t>Inverkeld</a:t>
            </a:r>
            <a:r>
              <a:rPr lang="en-GB" b="1" dirty="0" smtClean="0">
                <a:solidFill>
                  <a:srgbClr val="0070C0"/>
                </a:solidFill>
              </a:rPr>
              <a:t> pandemic management?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What went well? </a:t>
            </a:r>
          </a:p>
          <a:p>
            <a:endParaRPr lang="en-GB" dirty="0" smtClean="0"/>
          </a:p>
          <a:p>
            <a:r>
              <a:rPr lang="en-GB" dirty="0" smtClean="0"/>
              <a:t>What could have gone better?</a:t>
            </a:r>
          </a:p>
          <a:p>
            <a:endParaRPr lang="en-GB" dirty="0" smtClean="0"/>
          </a:p>
          <a:p>
            <a:r>
              <a:rPr lang="en-GB" dirty="0" smtClean="0"/>
              <a:t>What other actions should have been taken (if any)?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861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548" y="365125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B: Influenza A in </a:t>
            </a:r>
            <a:r>
              <a:rPr lang="en-GB" b="1" dirty="0" err="1" smtClean="0">
                <a:solidFill>
                  <a:srgbClr val="0070C0"/>
                </a:solidFill>
              </a:rPr>
              <a:t>Baltyre</a:t>
            </a:r>
            <a:endParaRPr lang="en-GB" b="1" dirty="0">
              <a:solidFill>
                <a:srgbClr val="0070C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561" y="1528755"/>
            <a:ext cx="4351338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48" y="1528755"/>
            <a:ext cx="5080000" cy="4339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24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6" y="1328583"/>
            <a:ext cx="8897474" cy="549226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272" y="111789"/>
            <a:ext cx="11667198" cy="1325563"/>
          </a:xfrm>
        </p:spPr>
        <p:txBody>
          <a:bodyPr/>
          <a:lstStyle/>
          <a:p>
            <a:r>
              <a:rPr lang="en-GB" b="1" dirty="0" smtClean="0">
                <a:solidFill>
                  <a:srgbClr val="0070C0"/>
                </a:solidFill>
              </a:rPr>
              <a:t>Scenario B: Influenza A in </a:t>
            </a:r>
            <a:r>
              <a:rPr lang="en-GB" b="1" dirty="0" err="1" smtClean="0">
                <a:solidFill>
                  <a:srgbClr val="0070C0"/>
                </a:solidFill>
              </a:rPr>
              <a:t>Baltyre</a:t>
            </a:r>
            <a:endParaRPr lang="en-GB" b="1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30037" y="1656985"/>
            <a:ext cx="3166562" cy="1477328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Meeting 1: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Hospital infection prevention measures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Animal testing and isolation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GB" dirty="0" smtClean="0"/>
              <a:t>Communications campaign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008164" y="3432069"/>
            <a:ext cx="6230587" cy="2295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969564" y="3244439"/>
            <a:ext cx="0" cy="6003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70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1664</TotalTime>
  <Words>1228</Words>
  <Application>Microsoft Office PowerPoint</Application>
  <PresentationFormat>Widescreen</PresentationFormat>
  <Paragraphs>285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BM424 Clinical Microbiology Workshops: Pandemic Response</vt:lpstr>
      <vt:lpstr>Scenario A: Legionella pneumophila in Inverkeld</vt:lpstr>
      <vt:lpstr>Scenario A: Legionella pneumophila in Inverkeld</vt:lpstr>
      <vt:lpstr>Scenario A: Legionella pneumophila in Inverkeld</vt:lpstr>
      <vt:lpstr>Identification of Legionella-contaminated water sources in Inverkeld</vt:lpstr>
      <vt:lpstr>Scenario A: Legionella pneumophila in Inverkeld</vt:lpstr>
      <vt:lpstr>Evaluation of Inverkeld pandemic management?</vt:lpstr>
      <vt:lpstr>Scenario B: Influenza A in Baltyre</vt:lpstr>
      <vt:lpstr>Scenario B: Influenza A in Baltyre</vt:lpstr>
      <vt:lpstr>Scenario B: Influenza A in Baltyre</vt:lpstr>
      <vt:lpstr>Identification of influenza-infected animals in Baltyre</vt:lpstr>
      <vt:lpstr>Scenario B: Influenza A in Baltyre</vt:lpstr>
      <vt:lpstr>Evaluation of Baltyre pandemic management?</vt:lpstr>
      <vt:lpstr>Scenario C: MRSA in Malleith</vt:lpstr>
      <vt:lpstr>PowerPoint Presentation</vt:lpstr>
      <vt:lpstr>PowerPoint Presentation</vt:lpstr>
      <vt:lpstr>PowerPoint Presentation</vt:lpstr>
      <vt:lpstr>Evaluation of Malleith pandemic management?</vt:lpstr>
      <vt:lpstr>Scenario D: Campylobacter jejuni in Rosblane</vt:lpstr>
      <vt:lpstr>PowerPoint Presentation</vt:lpstr>
      <vt:lpstr>PowerPoint Presentation</vt:lpstr>
      <vt:lpstr>Epidemiology of C. jejuni infections in Rosblane</vt:lpstr>
      <vt:lpstr>PowerPoint Presentation</vt:lpstr>
      <vt:lpstr>Evaluation of Rosblane pandemic management?</vt:lpstr>
      <vt:lpstr>Scenario E: Listeria monocytogenes in Rosmakirk</vt:lpstr>
      <vt:lpstr>Scenario E: Listeria monocytogenes in Rosmakirk</vt:lpstr>
      <vt:lpstr>Scenario E: Listeria monocytogenes in Rosmakirk</vt:lpstr>
      <vt:lpstr>Scenario E: Listeria monocytogenes in Rosmakirk</vt:lpstr>
      <vt:lpstr>Evaluation of Rosmakirk pandemic management?</vt:lpstr>
      <vt:lpstr>Scenario G: XDR Tb in Glenleith</vt:lpstr>
      <vt:lpstr>Scenario G: XDR Tb in Glenleith</vt:lpstr>
      <vt:lpstr>Scenario G: XDR Tb in Glenleith</vt:lpstr>
      <vt:lpstr>Scenario G: XDR Tb in Glenleith</vt:lpstr>
      <vt:lpstr>Scenario G: XDR Tb in Glenleith</vt:lpstr>
      <vt:lpstr>Evaluation of Glenleith pandemic management?</vt:lpstr>
      <vt:lpstr>Scenario H: Streptococcus pyogenes in Dalessie</vt:lpstr>
      <vt:lpstr>Scenario H: Streptococcus pyogenes in Dalessie</vt:lpstr>
      <vt:lpstr>Scenario H: Streptococcus pyogenes in Dalessie</vt:lpstr>
      <vt:lpstr>Scenario H: Streptococcus pyogenes in Dalessie</vt:lpstr>
      <vt:lpstr>Evaluation of Dalessie pandemic management?</vt:lpstr>
      <vt:lpstr>Overview/lessons learned: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BM424 Clinical Microbiology Workshops: Pandemic Response</dc:title>
  <dc:creator>Morgan Feeney</dc:creator>
  <cp:lastModifiedBy>Morgan Feeney</cp:lastModifiedBy>
  <cp:revision>62</cp:revision>
  <dcterms:created xsi:type="dcterms:W3CDTF">2023-01-09T09:48:31Z</dcterms:created>
  <dcterms:modified xsi:type="dcterms:W3CDTF">2023-03-31T07:59:57Z</dcterms:modified>
</cp:coreProperties>
</file>